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svg" ContentType="image/svg"/>
  <Override PartName="/ppt/media/image20.png" ContentType="image/png"/>
  <Override PartName="/ppt/media/image13.png" ContentType="image/png"/>
  <Override PartName="/ppt/media/image14.svg" ContentType="image/svg"/>
  <Override PartName="/ppt/media/image15.png" ContentType="image/png"/>
  <Override PartName="/ppt/media/image16.svg" ContentType="image/svg"/>
  <Override PartName="/ppt/media/image17.png" ContentType="image/png"/>
  <Override PartName="/ppt/media/image18.png" ContentType="image/png"/>
  <Override PartName="/ppt/media/image19.png" ContentType="image/png"/>
  <Override PartName="/ppt/media/image21.png" ContentType="image/png"/>
  <Override PartName="/ppt/media/image22.svg" ContentType="image/svg"/>
  <Override PartName="/ppt/media/image23.png" ContentType="image/png"/>
  <Override PartName="/ppt/media/image24.svg" ContentType="image/svg"/>
  <Override PartName="/ppt/media/image25.png" ContentType="image/png"/>
  <Override PartName="/ppt/media/image26.svg" ContentType="image/svg"/>
  <Override PartName="/ppt/media/image34.png" ContentType="image/png"/>
  <Override PartName="/ppt/media/image27.png" ContentType="image/png"/>
  <Override PartName="/ppt/media/image28.png" ContentType="image/png"/>
  <Override PartName="/ppt/media/image30.svg" ContentType="image/svg"/>
  <Override PartName="/ppt/media/image29.png" ContentType="image/png"/>
  <Override PartName="/ppt/media/image31.png" ContentType="image/png"/>
  <Override PartName="/ppt/media/image32.svg" ContentType="image/svg"/>
  <Override PartName="/ppt/media/image3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mover o slide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notas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&lt;cabeçalho&gt;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D55A71D-0DE0-4713-8D01-707A1AF8298B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E5819B0-EF98-489E-953D-2079CB933FC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14406E-AF6B-4B04-B4BC-361F256E3C1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32B0EF-33CB-4677-B7EB-78D89E0159A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67C6D8-400C-4758-BF7F-5055E09444E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3ED550-6F60-4D3D-A8E2-DAAEEB431DB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E3A90C-B9CF-4FCA-84FF-08A0BDB277C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285210-B1AE-403B-B8DB-F4BB8A051BA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0D885E4-F962-4A06-A9DB-77ECB8CE3AD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F192AC-9539-442A-9A74-2F352B90112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19C03C8-CEB3-4F24-BE2B-1DFC2ACD218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D74C4E-D54A-4182-9915-452F9041D27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image" Target="../media/image17.png"/><Relationship Id="rId8" Type="http://schemas.openxmlformats.org/officeDocument/2006/relationships/hyperlink" Target="https://app.diagrams.net/" TargetMode="External"/><Relationship Id="rId9" Type="http://schemas.openxmlformats.org/officeDocument/2006/relationships/hyperlink" Target="https://plantuml.com/" TargetMode="External"/><Relationship Id="rId10" Type="http://schemas.openxmlformats.org/officeDocument/2006/relationships/image" Target="../media/image18.png"/><Relationship Id="rId11" Type="http://schemas.openxmlformats.org/officeDocument/2006/relationships/image" Target="../media/image8.pn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svg"/><Relationship Id="rId4" Type="http://schemas.openxmlformats.org/officeDocument/2006/relationships/image" Target="../media/image23.png"/><Relationship Id="rId5" Type="http://schemas.openxmlformats.org/officeDocument/2006/relationships/image" Target="../media/image24.svg"/><Relationship Id="rId6" Type="http://schemas.openxmlformats.org/officeDocument/2006/relationships/image" Target="../media/image25.png"/><Relationship Id="rId7" Type="http://schemas.openxmlformats.org/officeDocument/2006/relationships/image" Target="../media/image26.sv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hyperlink" Target="https://gemini.google.com/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2.svg"/><Relationship Id="rId7" Type="http://schemas.openxmlformats.org/officeDocument/2006/relationships/hyperlink" Target="https://gamma.app/" TargetMode="External"/><Relationship Id="rId8" Type="http://schemas.openxmlformats.org/officeDocument/2006/relationships/image" Target="../media/image8.png"/><Relationship Id="rId9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793800" y="3051720"/>
            <a:ext cx="7555320" cy="21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Sistema de Gerenciamento para Petshop - </a:t>
            </a:r>
            <a:r>
              <a:rPr b="1" lang="en-US" sz="445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Pet &amp; Pet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0" y="614952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7020000" y="606960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tretch/>
        </p:blipFill>
        <p:spPr>
          <a:xfrm>
            <a:off x="0" y="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5"/>
          <a:stretch/>
        </p:blipFill>
        <p:spPr>
          <a:xfrm>
            <a:off x="6984000" y="0"/>
            <a:ext cx="2159280" cy="215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283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Text 0"/>
          <p:cNvSpPr/>
          <p:nvPr/>
        </p:nvSpPr>
        <p:spPr>
          <a:xfrm>
            <a:off x="793800" y="4826520"/>
            <a:ext cx="611280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Dúvidas ou Perguntas?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 1"/>
          <p:cNvSpPr/>
          <p:nvPr/>
        </p:nvSpPr>
        <p:spPr>
          <a:xfrm>
            <a:off x="793800" y="5875200"/>
            <a:ext cx="130417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Estamos aqui para esclarecer qualquer ponto sobre o nosso projeto e ouvir o seu feedback.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12780000" y="7331040"/>
            <a:ext cx="1764000" cy="89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12470400" y="606960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2470400" y="270000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5"/>
          <a:stretch/>
        </p:blipFill>
        <p:spPr>
          <a:xfrm>
            <a:off x="12470400" y="4320000"/>
            <a:ext cx="2159280" cy="215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283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Text 0"/>
          <p:cNvSpPr/>
          <p:nvPr/>
        </p:nvSpPr>
        <p:spPr>
          <a:xfrm>
            <a:off x="793800" y="4018320"/>
            <a:ext cx="11340360" cy="14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1149"/>
              </a:lnSpc>
              <a:tabLst>
                <a:tab algn="l" pos="0"/>
              </a:tabLst>
            </a:pPr>
            <a:r>
              <a:rPr b="1" lang="en-US" sz="890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Obrigado!</a:t>
            </a:r>
            <a:endParaRPr b="0" lang="pt-BR" sz="8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 1"/>
          <p:cNvSpPr/>
          <p:nvPr/>
        </p:nvSpPr>
        <p:spPr>
          <a:xfrm>
            <a:off x="793800" y="5776200"/>
            <a:ext cx="10369440" cy="5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1" lang="en-US" sz="35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Gostaríamos de agradecer a atenção de todos.</a:t>
            </a:r>
            <a:endParaRPr b="0" lang="pt-BR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Text 2"/>
          <p:cNvSpPr/>
          <p:nvPr/>
        </p:nvSpPr>
        <p:spPr>
          <a:xfrm>
            <a:off x="793800" y="6683400"/>
            <a:ext cx="130417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E dizer que presamos por um mundo onde os pets possam ser tratados com mais atenção, cuidado e carinho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2780000" y="7331040"/>
            <a:ext cx="1764000" cy="89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2479760" y="270000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4"/>
          <a:stretch/>
        </p:blipFill>
        <p:spPr>
          <a:xfrm>
            <a:off x="12475080" y="432036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5"/>
          <a:stretch/>
        </p:blipFill>
        <p:spPr>
          <a:xfrm>
            <a:off x="12470760" y="5940360"/>
            <a:ext cx="2159280" cy="215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0"/>
          <p:cNvSpPr/>
          <p:nvPr/>
        </p:nvSpPr>
        <p:spPr>
          <a:xfrm>
            <a:off x="793800" y="1469520"/>
            <a:ext cx="56696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Equipe do Projeto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793800" y="2631960"/>
            <a:ext cx="3047040" cy="304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Text 1"/>
          <p:cNvSpPr/>
          <p:nvPr/>
        </p:nvSpPr>
        <p:spPr>
          <a:xfrm>
            <a:off x="793800" y="5906520"/>
            <a:ext cx="28666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Aleksander Gustavo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2"/>
          <p:cNvSpPr/>
          <p:nvPr/>
        </p:nvSpPr>
        <p:spPr>
          <a:xfrm>
            <a:off x="793800" y="6397200"/>
            <a:ext cx="30470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Product Owner e DBA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9" name="Image 1" descr="preencoded.png"/>
          <p:cNvPicPr/>
          <p:nvPr/>
        </p:nvPicPr>
        <p:blipFill>
          <a:blip r:embed="rId2"/>
          <a:stretch/>
        </p:blipFill>
        <p:spPr>
          <a:xfrm>
            <a:off x="4125240" y="2631960"/>
            <a:ext cx="3047040" cy="304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Text 3"/>
          <p:cNvSpPr/>
          <p:nvPr/>
        </p:nvSpPr>
        <p:spPr>
          <a:xfrm>
            <a:off x="4125240" y="590688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Marcos Firmino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4"/>
          <p:cNvSpPr/>
          <p:nvPr/>
        </p:nvSpPr>
        <p:spPr>
          <a:xfrm>
            <a:off x="4125240" y="6397200"/>
            <a:ext cx="30470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Desenvolvedor Full-Stack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Image 2" descr="preencoded.png"/>
          <p:cNvPicPr/>
          <p:nvPr/>
        </p:nvPicPr>
        <p:blipFill>
          <a:blip r:embed="rId3"/>
          <a:stretch/>
        </p:blipFill>
        <p:spPr>
          <a:xfrm>
            <a:off x="7457040" y="2631960"/>
            <a:ext cx="3047040" cy="304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Text 5"/>
          <p:cNvSpPr/>
          <p:nvPr/>
        </p:nvSpPr>
        <p:spPr>
          <a:xfrm>
            <a:off x="7457040" y="590688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Wanderson Santos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6"/>
          <p:cNvSpPr/>
          <p:nvPr/>
        </p:nvSpPr>
        <p:spPr>
          <a:xfrm>
            <a:off x="7457040" y="6397200"/>
            <a:ext cx="30470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Analista de QA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" name="Image 3" descr="preencoded.png"/>
          <p:cNvPicPr/>
          <p:nvPr/>
        </p:nvPicPr>
        <p:blipFill>
          <a:blip r:embed="rId4"/>
          <a:stretch/>
        </p:blipFill>
        <p:spPr>
          <a:xfrm>
            <a:off x="10788480" y="2631960"/>
            <a:ext cx="3047040" cy="304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Text 7"/>
          <p:cNvSpPr/>
          <p:nvPr/>
        </p:nvSpPr>
        <p:spPr>
          <a:xfrm>
            <a:off x="10788480" y="590688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Everton Rodrigues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8"/>
          <p:cNvSpPr/>
          <p:nvPr/>
        </p:nvSpPr>
        <p:spPr>
          <a:xfrm>
            <a:off x="10788480" y="6397200"/>
            <a:ext cx="30470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Engenheiro de Software</a:t>
            </a:r>
            <a:endParaRPr b="0" lang="pt-BR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5"/>
          <a:stretch/>
        </p:blipFill>
        <p:spPr>
          <a:xfrm>
            <a:off x="12780360" y="7331400"/>
            <a:ext cx="1764000" cy="8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0"/>
          <p:cNvSpPr/>
          <p:nvPr/>
        </p:nvSpPr>
        <p:spPr>
          <a:xfrm>
            <a:off x="699120" y="750240"/>
            <a:ext cx="5685480" cy="12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01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Curiosidades</a:t>
            </a:r>
            <a:endParaRPr b="0" lang="pt-BR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1"/>
          <p:cNvSpPr/>
          <p:nvPr/>
        </p:nvSpPr>
        <p:spPr>
          <a:xfrm>
            <a:off x="699120" y="2198160"/>
            <a:ext cx="56854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2"/>
          <p:cNvSpPr/>
          <p:nvPr/>
        </p:nvSpPr>
        <p:spPr>
          <a:xfrm>
            <a:off x="699120" y="2697480"/>
            <a:ext cx="56854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3"/>
          <p:cNvSpPr/>
          <p:nvPr/>
        </p:nvSpPr>
        <p:spPr>
          <a:xfrm>
            <a:off x="699120" y="3196440"/>
            <a:ext cx="56854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4"/>
          <p:cNvSpPr/>
          <p:nvPr/>
        </p:nvSpPr>
        <p:spPr>
          <a:xfrm>
            <a:off x="407160" y="2880000"/>
            <a:ext cx="4992840" cy="6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16000" indent="-216000" algn="ctr">
              <a:lnSpc>
                <a:spcPts val="4901"/>
              </a:lnSpc>
              <a:buClr>
                <a:srgbClr val="e2c2b3"/>
              </a:buClr>
              <a:buFont typeface="Symbol" charset="2"/>
              <a:buChar char=""/>
              <a:tabLst>
                <a:tab algn="l" pos="0"/>
              </a:tabLst>
            </a:pPr>
            <a:r>
              <a:rPr b="1" lang="en-US" sz="420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 A ideia por trás do projeto.</a:t>
            </a:r>
            <a:endParaRPr b="0" lang="pt-BR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ts val="4901"/>
              </a:lnSpc>
              <a:tabLst>
                <a:tab algn="l" pos="0"/>
              </a:tabLst>
            </a:pPr>
            <a:endParaRPr b="0" lang="pt-BR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ts val="4901"/>
              </a:lnSpc>
              <a:buClr>
                <a:srgbClr val="e2c2b3"/>
              </a:buClr>
              <a:buFont typeface="Symbol" charset="2"/>
              <a:buChar char=""/>
              <a:tabLst>
                <a:tab algn="l" pos="0"/>
              </a:tabLst>
            </a:pPr>
            <a:r>
              <a:rPr b="1" lang="en-US" sz="420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 Por que essas cores?</a:t>
            </a:r>
            <a:endParaRPr b="0" lang="pt-BR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5"/>
          <p:cNvSpPr/>
          <p:nvPr/>
        </p:nvSpPr>
        <p:spPr>
          <a:xfrm>
            <a:off x="6880320" y="7179840"/>
            <a:ext cx="705744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0" y="606960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5580000" y="606960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12780000" y="7331040"/>
            <a:ext cx="1764000" cy="89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4"/>
          <a:stretch/>
        </p:blipFill>
        <p:spPr>
          <a:xfrm rot="39600">
            <a:off x="8096040" y="1110600"/>
            <a:ext cx="5389920" cy="6372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 0"/>
          <p:cNvSpPr/>
          <p:nvPr/>
        </p:nvSpPr>
        <p:spPr>
          <a:xfrm>
            <a:off x="784440" y="1765800"/>
            <a:ext cx="56696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Nosso Cliente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1"/>
          <p:cNvSpPr/>
          <p:nvPr/>
        </p:nvSpPr>
        <p:spPr>
          <a:xfrm>
            <a:off x="784080" y="3359880"/>
            <a:ext cx="51876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ffffff"/>
                </a:solidFill>
                <a:effectLst/>
                <a:uFillTx/>
                <a:latin typeface="Noto Serif HK Bold"/>
                <a:ea typeface="Noto Serif HK Bold"/>
              </a:rPr>
              <a:t>Nome Fantasia:</a:t>
            </a:r>
            <a:r>
              <a:rPr b="1" lang="en-US" sz="2400" strike="noStrike" u="none">
                <a:solidFill>
                  <a:srgbClr val="e2c2b3"/>
                </a:solidFill>
                <a:effectLst/>
                <a:uFillTx/>
                <a:latin typeface="Noto Serif HK Bold"/>
                <a:ea typeface="Noto Serif HK Bold"/>
              </a:rPr>
              <a:t> </a:t>
            </a:r>
            <a:r>
              <a:rPr b="1" lang="en-US" sz="2400" strike="noStrike" u="none">
                <a:solidFill>
                  <a:srgbClr val="ffdbb6"/>
                </a:solidFill>
                <a:effectLst/>
                <a:uFillTx/>
                <a:latin typeface="Noto Serif HK Bold"/>
                <a:ea typeface="Noto Serif HK Bold"/>
              </a:rPr>
              <a:t>Rações Ouro Verde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ffffff"/>
                </a:solidFill>
                <a:effectLst/>
                <a:uFillTx/>
                <a:latin typeface="Noto Serif HK Bold"/>
                <a:ea typeface="Noto Serif HK Bold"/>
              </a:rPr>
              <a:t>Cidade:</a:t>
            </a:r>
            <a:r>
              <a:rPr b="1" lang="en-US" sz="2400" strike="noStrike" u="none">
                <a:solidFill>
                  <a:srgbClr val="ffdbb6"/>
                </a:solidFill>
                <a:effectLst/>
                <a:uFillTx/>
                <a:latin typeface="Noto Serif HK Bold"/>
                <a:ea typeface="Noto Serif HK Bold"/>
              </a:rPr>
              <a:t> Tatuí / SP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ffffff"/>
                </a:solidFill>
                <a:effectLst/>
                <a:uFillTx/>
                <a:latin typeface="Noto Serif HK Bold"/>
                <a:ea typeface="Noto Serif HK Bold"/>
              </a:rPr>
              <a:t>Proprietário:</a:t>
            </a:r>
            <a:r>
              <a:rPr b="1" lang="en-US" sz="2400" strike="noStrike" u="none">
                <a:solidFill>
                  <a:srgbClr val="ffdbb6"/>
                </a:solidFill>
                <a:effectLst/>
                <a:uFillTx/>
                <a:latin typeface="Noto Serif HK Bold"/>
                <a:ea typeface="Noto Serif HK Bold"/>
              </a:rPr>
              <a:t> Anderson Assis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340000" y="606960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12780360" y="7331400"/>
            <a:ext cx="1764000" cy="89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Image 0" descr="preencoded.png"/>
          <p:cNvPicPr/>
          <p:nvPr/>
        </p:nvPicPr>
        <p:blipFill>
          <a:blip r:embed="rId3"/>
          <a:stretch/>
        </p:blipFill>
        <p:spPr>
          <a:xfrm>
            <a:off x="7200000" y="540000"/>
            <a:ext cx="6549480" cy="7368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0"/>
          <p:cNvSpPr/>
          <p:nvPr/>
        </p:nvSpPr>
        <p:spPr>
          <a:xfrm>
            <a:off x="693360" y="1050120"/>
            <a:ext cx="6964560" cy="6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Documentação Profissional</a:t>
            </a:r>
            <a:endParaRPr b="0" lang="pt-BR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Shape 1"/>
          <p:cNvSpPr/>
          <p:nvPr/>
        </p:nvSpPr>
        <p:spPr>
          <a:xfrm>
            <a:off x="693360" y="1892520"/>
            <a:ext cx="7065000" cy="1265760"/>
          </a:xfrm>
          <a:prstGeom prst="roundRect">
            <a:avLst>
              <a:gd name="adj" fmla="val 234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Shape 2"/>
          <p:cNvSpPr/>
          <p:nvPr/>
        </p:nvSpPr>
        <p:spPr>
          <a:xfrm>
            <a:off x="716400" y="1915200"/>
            <a:ext cx="791640" cy="1220040"/>
          </a:xfrm>
          <a:prstGeom prst="roundRect">
            <a:avLst>
              <a:gd name="adj" fmla="val 290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7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64080" y="2377080"/>
            <a:ext cx="296280" cy="29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Text 3"/>
          <p:cNvSpPr/>
          <p:nvPr/>
        </p:nvSpPr>
        <p:spPr>
          <a:xfrm>
            <a:off x="1707120" y="2113200"/>
            <a:ext cx="2476080" cy="3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Modelagem UML</a:t>
            </a:r>
            <a:endParaRPr b="0" lang="pt-BR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4"/>
          <p:cNvSpPr/>
          <p:nvPr/>
        </p:nvSpPr>
        <p:spPr>
          <a:xfrm>
            <a:off x="1707120" y="2621160"/>
            <a:ext cx="583056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Diagramas de caso de uso, classes e sequência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Shape 5"/>
          <p:cNvSpPr/>
          <p:nvPr/>
        </p:nvSpPr>
        <p:spPr>
          <a:xfrm>
            <a:off x="693360" y="3357360"/>
            <a:ext cx="7065000" cy="1265760"/>
          </a:xfrm>
          <a:prstGeom prst="roundRect">
            <a:avLst>
              <a:gd name="adj" fmla="val 234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Shape 6"/>
          <p:cNvSpPr/>
          <p:nvPr/>
        </p:nvSpPr>
        <p:spPr>
          <a:xfrm>
            <a:off x="716400" y="3380400"/>
            <a:ext cx="791640" cy="1220040"/>
          </a:xfrm>
          <a:prstGeom prst="roundRect">
            <a:avLst>
              <a:gd name="adj" fmla="val 290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2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64080" y="3842280"/>
            <a:ext cx="296280" cy="29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Text 7"/>
          <p:cNvSpPr/>
          <p:nvPr/>
        </p:nvSpPr>
        <p:spPr>
          <a:xfrm>
            <a:off x="1707120" y="3578400"/>
            <a:ext cx="3504600" cy="3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Ferramentas Especializadas</a:t>
            </a:r>
            <a:endParaRPr b="0" lang="pt-BR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8"/>
          <p:cNvSpPr/>
          <p:nvPr/>
        </p:nvSpPr>
        <p:spPr>
          <a:xfrm>
            <a:off x="1707120" y="4086360"/>
            <a:ext cx="583056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APP Diagrams e PlantUML para documentação visual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Shape 9"/>
          <p:cNvSpPr/>
          <p:nvPr/>
        </p:nvSpPr>
        <p:spPr>
          <a:xfrm>
            <a:off x="693360" y="4822560"/>
            <a:ext cx="7065000" cy="1265760"/>
          </a:xfrm>
          <a:prstGeom prst="roundRect">
            <a:avLst>
              <a:gd name="adj" fmla="val 234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Shape 10"/>
          <p:cNvSpPr/>
          <p:nvPr/>
        </p:nvSpPr>
        <p:spPr>
          <a:xfrm>
            <a:off x="716400" y="4845240"/>
            <a:ext cx="791640" cy="1220040"/>
          </a:xfrm>
          <a:prstGeom prst="roundRect">
            <a:avLst>
              <a:gd name="adj" fmla="val 290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7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964080" y="5307480"/>
            <a:ext cx="296280" cy="29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Text 11"/>
          <p:cNvSpPr/>
          <p:nvPr/>
        </p:nvSpPr>
        <p:spPr>
          <a:xfrm>
            <a:off x="1707120" y="5043600"/>
            <a:ext cx="2476080" cy="3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Libre Office</a:t>
            </a:r>
            <a:endParaRPr b="0" lang="pt-BR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12"/>
          <p:cNvSpPr/>
          <p:nvPr/>
        </p:nvSpPr>
        <p:spPr>
          <a:xfrm>
            <a:off x="1707120" y="5551200"/>
            <a:ext cx="583056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Writer para a documentação principal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Shape 13"/>
          <p:cNvSpPr/>
          <p:nvPr/>
        </p:nvSpPr>
        <p:spPr>
          <a:xfrm>
            <a:off x="693360" y="6312240"/>
            <a:ext cx="7065000" cy="841320"/>
          </a:xfrm>
          <a:prstGeom prst="roundRect">
            <a:avLst>
              <a:gd name="adj" fmla="val 3530"/>
            </a:avLst>
          </a:prstGeom>
          <a:solidFill>
            <a:srgbClr val="3720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1" name="Image 3" descr="preencoded.png"/>
          <p:cNvPicPr/>
          <p:nvPr/>
        </p:nvPicPr>
        <p:blipFill>
          <a:blip r:embed="rId7"/>
          <a:stretch/>
        </p:blipFill>
        <p:spPr>
          <a:xfrm>
            <a:off x="891720" y="6630480"/>
            <a:ext cx="246600" cy="19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Text 14"/>
          <p:cNvSpPr/>
          <p:nvPr/>
        </p:nvSpPr>
        <p:spPr>
          <a:xfrm>
            <a:off x="1337400" y="6559920"/>
            <a:ext cx="622332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550" strike="noStrike" u="none">
                <a:solidFill>
                  <a:srgbClr val="ffffff"/>
                </a:solidFill>
                <a:effectLst/>
                <a:uFillTx/>
                <a:latin typeface="Noto Serif HK"/>
                <a:ea typeface="Noto Serif HK"/>
              </a:rPr>
              <a:t>Links úteis:</a:t>
            </a:r>
            <a:r>
              <a:rPr b="0" lang="en-US" sz="1550" strike="noStrike" u="none">
                <a:solidFill>
                  <a:srgbClr val="ffffff"/>
                </a:solidFill>
                <a:effectLst/>
                <a:uFillTx/>
                <a:latin typeface="Noto Serif HK"/>
                <a:ea typeface="Noto Serif HK"/>
              </a:rPr>
              <a:t> </a:t>
            </a:r>
            <a:r>
              <a:rPr b="0" lang="en-US" sz="1550" strike="noStrike" u="sng">
                <a:solidFill>
                  <a:srgbClr val="0563c1"/>
                </a:solidFill>
                <a:effectLst/>
                <a:uFillTx/>
                <a:latin typeface="Noto Serif HK"/>
                <a:ea typeface="Noto Serif HK"/>
                <a:hlinkClick r:id="rId8"/>
              </a:rPr>
              <a:t>app.diagrams.net</a:t>
            </a:r>
            <a:r>
              <a:rPr b="0" lang="en-US" sz="1550" strike="noStrike" u="none">
                <a:solidFill>
                  <a:srgbClr val="ffffff"/>
                </a:solidFill>
                <a:effectLst/>
                <a:uFillTx/>
                <a:latin typeface="Noto Serif HK"/>
                <a:ea typeface="Noto Serif HK"/>
              </a:rPr>
              <a:t> e </a:t>
            </a:r>
            <a:r>
              <a:rPr b="0" lang="en-US" sz="1550" strike="noStrike" u="sng">
                <a:solidFill>
                  <a:srgbClr val="0563c1"/>
                </a:solidFill>
                <a:effectLst/>
                <a:uFillTx/>
                <a:latin typeface="Noto Serif HK"/>
                <a:ea typeface="Noto Serif HK"/>
                <a:hlinkClick r:id="rId9"/>
              </a:rPr>
              <a:t>plantuml.com</a:t>
            </a:r>
            <a:endParaRPr b="0" lang="pt-BR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15"/>
          <p:cNvSpPr/>
          <p:nvPr/>
        </p:nvSpPr>
        <p:spPr>
          <a:xfrm>
            <a:off x="8250840" y="1030320"/>
            <a:ext cx="569232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Image 4" descr="preencoded.png"/>
          <p:cNvPicPr/>
          <p:nvPr/>
        </p:nvPicPr>
        <p:blipFill>
          <a:blip r:embed="rId10"/>
          <a:stretch/>
        </p:blipFill>
        <p:spPr>
          <a:xfrm>
            <a:off x="8664120" y="1570680"/>
            <a:ext cx="4865400" cy="486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11"/>
          <a:stretch/>
        </p:blipFill>
        <p:spPr>
          <a:xfrm>
            <a:off x="12780000" y="7331040"/>
            <a:ext cx="1764000" cy="8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Text 0"/>
          <p:cNvSpPr/>
          <p:nvPr/>
        </p:nvSpPr>
        <p:spPr>
          <a:xfrm>
            <a:off x="6208560" y="738000"/>
            <a:ext cx="672264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Desenvolvimento Técnico</a:t>
            </a:r>
            <a:endParaRPr b="0" lang="pt-BR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Shape 1"/>
          <p:cNvSpPr/>
          <p:nvPr/>
        </p:nvSpPr>
        <p:spPr>
          <a:xfrm>
            <a:off x="6208560" y="2001960"/>
            <a:ext cx="3745440" cy="3451320"/>
          </a:xfrm>
          <a:prstGeom prst="roundRect">
            <a:avLst>
              <a:gd name="adj" fmla="val 3178"/>
            </a:avLst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Shape 2"/>
          <p:cNvSpPr/>
          <p:nvPr/>
        </p:nvSpPr>
        <p:spPr>
          <a:xfrm>
            <a:off x="6208560" y="1978920"/>
            <a:ext cx="3745440" cy="9036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3"/>
          <p:cNvSpPr/>
          <p:nvPr/>
        </p:nvSpPr>
        <p:spPr>
          <a:xfrm>
            <a:off x="7772400" y="1692360"/>
            <a:ext cx="618120" cy="618120"/>
          </a:xfrm>
          <a:prstGeom prst="roundRect">
            <a:avLst>
              <a:gd name="adj" fmla="val 147692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4"/>
          <p:cNvSpPr/>
          <p:nvPr/>
        </p:nvSpPr>
        <p:spPr>
          <a:xfrm>
            <a:off x="6792120" y="2517840"/>
            <a:ext cx="257868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IDEs, Programas e Sites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5"/>
          <p:cNvSpPr/>
          <p:nvPr/>
        </p:nvSpPr>
        <p:spPr>
          <a:xfrm>
            <a:off x="6437880" y="296388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6"/>
          <p:cNvSpPr/>
          <p:nvPr/>
        </p:nvSpPr>
        <p:spPr>
          <a:xfrm>
            <a:off x="6437880" y="341784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Visual Studio Code 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7"/>
          <p:cNvSpPr/>
          <p:nvPr/>
        </p:nvSpPr>
        <p:spPr>
          <a:xfrm>
            <a:off x="6437880" y="381996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brModelo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8"/>
          <p:cNvSpPr/>
          <p:nvPr/>
        </p:nvSpPr>
        <p:spPr>
          <a:xfrm>
            <a:off x="6437880" y="422208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plantUML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9"/>
          <p:cNvSpPr/>
          <p:nvPr/>
        </p:nvSpPr>
        <p:spPr>
          <a:xfrm>
            <a:off x="6437880" y="462456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appDiagrams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Shape 10"/>
          <p:cNvSpPr/>
          <p:nvPr/>
        </p:nvSpPr>
        <p:spPr>
          <a:xfrm>
            <a:off x="10161360" y="2001960"/>
            <a:ext cx="3745440" cy="3451320"/>
          </a:xfrm>
          <a:prstGeom prst="roundRect">
            <a:avLst>
              <a:gd name="adj" fmla="val 3178"/>
            </a:avLst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Shape 11"/>
          <p:cNvSpPr/>
          <p:nvPr/>
        </p:nvSpPr>
        <p:spPr>
          <a:xfrm>
            <a:off x="10161360" y="1978920"/>
            <a:ext cx="3745440" cy="9036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Shape 12"/>
          <p:cNvSpPr/>
          <p:nvPr/>
        </p:nvSpPr>
        <p:spPr>
          <a:xfrm>
            <a:off x="11725200" y="1692360"/>
            <a:ext cx="618120" cy="618120"/>
          </a:xfrm>
          <a:prstGeom prst="roundRect">
            <a:avLst>
              <a:gd name="adj" fmla="val 147692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13"/>
          <p:cNvSpPr/>
          <p:nvPr/>
        </p:nvSpPr>
        <p:spPr>
          <a:xfrm>
            <a:off x="10390680" y="2517840"/>
            <a:ext cx="328716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Linguagens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4"/>
          <p:cNvSpPr/>
          <p:nvPr/>
        </p:nvSpPr>
        <p:spPr>
          <a:xfrm>
            <a:off x="10390680" y="328644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HTML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5"/>
          <p:cNvSpPr/>
          <p:nvPr/>
        </p:nvSpPr>
        <p:spPr>
          <a:xfrm>
            <a:off x="10390680" y="368856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CSS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16"/>
          <p:cNvSpPr/>
          <p:nvPr/>
        </p:nvSpPr>
        <p:spPr>
          <a:xfrm>
            <a:off x="10390680" y="409068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JavaScript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17"/>
          <p:cNvSpPr/>
          <p:nvPr/>
        </p:nvSpPr>
        <p:spPr>
          <a:xfrm>
            <a:off x="10390680" y="449280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PHP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18"/>
          <p:cNvSpPr/>
          <p:nvPr/>
        </p:nvSpPr>
        <p:spPr>
          <a:xfrm>
            <a:off x="10390680" y="4895280"/>
            <a:ext cx="32871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3c9c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MySQL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Shape 19"/>
          <p:cNvSpPr/>
          <p:nvPr/>
        </p:nvSpPr>
        <p:spPr>
          <a:xfrm>
            <a:off x="6208560" y="5970240"/>
            <a:ext cx="7698600" cy="1520280"/>
          </a:xfrm>
          <a:prstGeom prst="roundRect">
            <a:avLst>
              <a:gd name="adj" fmla="val 7212"/>
            </a:avLst>
          </a:prstGeom>
          <a:solidFill>
            <a:srgbClr val="4032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Shape 20"/>
          <p:cNvSpPr/>
          <p:nvPr/>
        </p:nvSpPr>
        <p:spPr>
          <a:xfrm>
            <a:off x="6208560" y="5947560"/>
            <a:ext cx="7698600" cy="9036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hape 21"/>
          <p:cNvSpPr/>
          <p:nvPr/>
        </p:nvSpPr>
        <p:spPr>
          <a:xfrm>
            <a:off x="9748800" y="5660640"/>
            <a:ext cx="618120" cy="618120"/>
          </a:xfrm>
          <a:prstGeom prst="roundRect">
            <a:avLst>
              <a:gd name="adj" fmla="val 147692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22"/>
          <p:cNvSpPr/>
          <p:nvPr/>
        </p:nvSpPr>
        <p:spPr>
          <a:xfrm>
            <a:off x="8370360" y="6486120"/>
            <a:ext cx="337464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Frameworks e Bibliotecas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23"/>
          <p:cNvSpPr/>
          <p:nvPr/>
        </p:nvSpPr>
        <p:spPr>
          <a:xfrm>
            <a:off x="6437880" y="6932520"/>
            <a:ext cx="72399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AJAX para comunicação assíncrona e melhor experiência do usuário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12780000" y="7331040"/>
            <a:ext cx="1764000" cy="8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 0"/>
          <p:cNvSpPr/>
          <p:nvPr/>
        </p:nvSpPr>
        <p:spPr>
          <a:xfrm>
            <a:off x="6211080" y="694440"/>
            <a:ext cx="7693200" cy="12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Algumas Funcionalidades do Sistema</a:t>
            </a:r>
            <a:endParaRPr b="0" lang="pt-BR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Shape 1"/>
          <p:cNvSpPr/>
          <p:nvPr/>
        </p:nvSpPr>
        <p:spPr>
          <a:xfrm>
            <a:off x="6211080" y="2299320"/>
            <a:ext cx="3742560" cy="3006360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Shape 2"/>
          <p:cNvSpPr/>
          <p:nvPr/>
        </p:nvSpPr>
        <p:spPr>
          <a:xfrm>
            <a:off x="6418440" y="2506680"/>
            <a:ext cx="620280" cy="620280"/>
          </a:xfrm>
          <a:prstGeom prst="roundRect">
            <a:avLst>
              <a:gd name="adj" fmla="val 14716814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89080" y="2677320"/>
            <a:ext cx="278640" cy="27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Text 3"/>
          <p:cNvSpPr/>
          <p:nvPr/>
        </p:nvSpPr>
        <p:spPr>
          <a:xfrm>
            <a:off x="6418440" y="3334680"/>
            <a:ext cx="33285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Sistema de Agendamentos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4"/>
          <p:cNvSpPr/>
          <p:nvPr/>
        </p:nvSpPr>
        <p:spPr>
          <a:xfrm>
            <a:off x="6418440" y="4106160"/>
            <a:ext cx="332856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Sistema de marcação de consultas, banho e tosa e vacinação de maneira eficiente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Shape 5"/>
          <p:cNvSpPr/>
          <p:nvPr/>
        </p:nvSpPr>
        <p:spPr>
          <a:xfrm>
            <a:off x="10161720" y="2299320"/>
            <a:ext cx="3742560" cy="3006360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Shape 6"/>
          <p:cNvSpPr/>
          <p:nvPr/>
        </p:nvSpPr>
        <p:spPr>
          <a:xfrm>
            <a:off x="10369080" y="2506680"/>
            <a:ext cx="620280" cy="620280"/>
          </a:xfrm>
          <a:prstGeom prst="roundRect">
            <a:avLst>
              <a:gd name="adj" fmla="val 14716814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539720" y="2677320"/>
            <a:ext cx="278640" cy="27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7"/>
          <p:cNvSpPr/>
          <p:nvPr/>
        </p:nvSpPr>
        <p:spPr>
          <a:xfrm>
            <a:off x="10369080" y="3334680"/>
            <a:ext cx="2787120" cy="3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Histórico Veterinário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8"/>
          <p:cNvSpPr/>
          <p:nvPr/>
        </p:nvSpPr>
        <p:spPr>
          <a:xfrm>
            <a:off x="10369080" y="3782520"/>
            <a:ext cx="332856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Registro completo de vacinas, medicamentos e atendimentos de cada animal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Shape 9"/>
          <p:cNvSpPr/>
          <p:nvPr/>
        </p:nvSpPr>
        <p:spPr>
          <a:xfrm>
            <a:off x="6211080" y="5513760"/>
            <a:ext cx="7693200" cy="2020320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Shape 10"/>
          <p:cNvSpPr/>
          <p:nvPr/>
        </p:nvSpPr>
        <p:spPr>
          <a:xfrm>
            <a:off x="6418440" y="5720760"/>
            <a:ext cx="620280" cy="620280"/>
          </a:xfrm>
          <a:prstGeom prst="roundRect">
            <a:avLst>
              <a:gd name="adj" fmla="val 14716814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89080" y="5891400"/>
            <a:ext cx="278640" cy="27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 11"/>
          <p:cNvSpPr/>
          <p:nvPr/>
        </p:nvSpPr>
        <p:spPr>
          <a:xfrm>
            <a:off x="6418440" y="6549120"/>
            <a:ext cx="2587680" cy="3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PDV Criativo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12"/>
          <p:cNvSpPr/>
          <p:nvPr/>
        </p:nvSpPr>
        <p:spPr>
          <a:xfrm>
            <a:off x="6418440" y="6996960"/>
            <a:ext cx="727920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Ponto de Vendas organizado de maneira bem eficiente e intuitiva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8"/>
          <a:stretch/>
        </p:blipFill>
        <p:spPr>
          <a:xfrm>
            <a:off x="12780000" y="7534800"/>
            <a:ext cx="1764000" cy="694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2780000" y="7331040"/>
            <a:ext cx="1764000" cy="8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 0"/>
          <p:cNvSpPr/>
          <p:nvPr/>
        </p:nvSpPr>
        <p:spPr>
          <a:xfrm>
            <a:off x="721800" y="567000"/>
            <a:ext cx="661536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Mais Recursos Essenciais</a:t>
            </a:r>
            <a:endParaRPr b="0" lang="pt-BR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Shape 1"/>
          <p:cNvSpPr/>
          <p:nvPr/>
        </p:nvSpPr>
        <p:spPr>
          <a:xfrm>
            <a:off x="721800" y="1752480"/>
            <a:ext cx="6341040" cy="1974960"/>
          </a:xfrm>
          <a:prstGeom prst="roundRect">
            <a:avLst>
              <a:gd name="adj" fmla="val 5553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Shape 2"/>
          <p:cNvSpPr/>
          <p:nvPr/>
        </p:nvSpPr>
        <p:spPr>
          <a:xfrm>
            <a:off x="698760" y="1752480"/>
            <a:ext cx="90360" cy="1974960"/>
          </a:xfrm>
          <a:prstGeom prst="roundRect">
            <a:avLst>
              <a:gd name="adj" fmla="val 33827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3"/>
          <p:cNvSpPr/>
          <p:nvPr/>
        </p:nvSpPr>
        <p:spPr>
          <a:xfrm>
            <a:off x="1019160" y="1981440"/>
            <a:ext cx="365616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Gerenciamento de Produtos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4"/>
          <p:cNvSpPr/>
          <p:nvPr/>
        </p:nvSpPr>
        <p:spPr>
          <a:xfrm>
            <a:off x="1019160" y="2509560"/>
            <a:ext cx="5814360" cy="9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Organização e monitoramento de produtos para maximizar as vendas e garantir que os pets recebam o que precisam.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Shape 5"/>
          <p:cNvSpPr/>
          <p:nvPr/>
        </p:nvSpPr>
        <p:spPr>
          <a:xfrm>
            <a:off x="721800" y="3934440"/>
            <a:ext cx="6341040" cy="1644840"/>
          </a:xfrm>
          <a:prstGeom prst="roundRect">
            <a:avLst>
              <a:gd name="adj" fmla="val 6666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Shape 6"/>
          <p:cNvSpPr/>
          <p:nvPr/>
        </p:nvSpPr>
        <p:spPr>
          <a:xfrm>
            <a:off x="698760" y="3934440"/>
            <a:ext cx="90360" cy="1644840"/>
          </a:xfrm>
          <a:prstGeom prst="roundRect">
            <a:avLst>
              <a:gd name="adj" fmla="val 33827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7"/>
          <p:cNvSpPr/>
          <p:nvPr/>
        </p:nvSpPr>
        <p:spPr>
          <a:xfrm>
            <a:off x="1019160" y="4163400"/>
            <a:ext cx="352692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Gerenciamento de Clientes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8"/>
          <p:cNvSpPr/>
          <p:nvPr/>
        </p:nvSpPr>
        <p:spPr>
          <a:xfrm>
            <a:off x="1019160" y="4691880"/>
            <a:ext cx="5814360" cy="65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Base de dados organizada com criação, leitura, exclusão e atualização de seus dados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Shape 9"/>
          <p:cNvSpPr/>
          <p:nvPr/>
        </p:nvSpPr>
        <p:spPr>
          <a:xfrm>
            <a:off x="721800" y="5786640"/>
            <a:ext cx="6341040" cy="1315080"/>
          </a:xfrm>
          <a:prstGeom prst="roundRect">
            <a:avLst>
              <a:gd name="adj" fmla="val 8337"/>
            </a:avLst>
          </a:prstGeom>
          <a:solidFill>
            <a:srgbClr val="403234"/>
          </a:solidFill>
          <a:ln w="22860">
            <a:solidFill>
              <a:srgbClr val="786a6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Shape 10"/>
          <p:cNvSpPr/>
          <p:nvPr/>
        </p:nvSpPr>
        <p:spPr>
          <a:xfrm>
            <a:off x="698760" y="5786640"/>
            <a:ext cx="90360" cy="1315080"/>
          </a:xfrm>
          <a:prstGeom prst="roundRect">
            <a:avLst>
              <a:gd name="adj" fmla="val 33827"/>
            </a:avLst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11"/>
          <p:cNvSpPr/>
          <p:nvPr/>
        </p:nvSpPr>
        <p:spPr>
          <a:xfrm>
            <a:off x="1019160" y="6015600"/>
            <a:ext cx="257652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Relatórios Simples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 12"/>
          <p:cNvSpPr/>
          <p:nvPr/>
        </p:nvSpPr>
        <p:spPr>
          <a:xfrm>
            <a:off x="1019160" y="6544080"/>
            <a:ext cx="581436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Dashboards simples para tomada de decisões.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4" name="Image 0" descr="preencoded.png"/>
          <p:cNvPicPr/>
          <p:nvPr/>
        </p:nvPicPr>
        <p:blipFill>
          <a:blip r:embed="rId2"/>
          <a:stretch/>
        </p:blipFill>
        <p:spPr>
          <a:xfrm>
            <a:off x="7574400" y="1752480"/>
            <a:ext cx="6341040" cy="6341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2643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 0"/>
          <p:cNvSpPr/>
          <p:nvPr/>
        </p:nvSpPr>
        <p:spPr>
          <a:xfrm>
            <a:off x="740160" y="3225960"/>
            <a:ext cx="871488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1" lang="en-US" sz="4150" strike="noStrike" u="none">
                <a:solidFill>
                  <a:srgbClr val="fff8f5"/>
                </a:solidFill>
                <a:effectLst/>
                <a:uFillTx/>
                <a:latin typeface="Noto Serif HK Bold"/>
                <a:ea typeface="Noto Serif HK Bold"/>
              </a:rPr>
              <a:t>Inteligência Artificial no Projeto</a:t>
            </a:r>
            <a:endParaRPr b="0" lang="pt-BR" sz="4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7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40160" y="4204440"/>
            <a:ext cx="527760" cy="52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Text 1"/>
          <p:cNvSpPr/>
          <p:nvPr/>
        </p:nvSpPr>
        <p:spPr>
          <a:xfrm>
            <a:off x="740160" y="4997520"/>
            <a:ext cx="26431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Gemini</a:t>
            </a:r>
            <a:endParaRPr b="0" lang="pt-BR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 2"/>
          <p:cNvSpPr/>
          <p:nvPr/>
        </p:nvSpPr>
        <p:spPr>
          <a:xfrm>
            <a:off x="740160" y="5454720"/>
            <a:ext cx="64414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Assistente de IA do Google para otimização e correção de código e resolução de problemas técnicos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 3"/>
          <p:cNvSpPr/>
          <p:nvPr/>
        </p:nvSpPr>
        <p:spPr>
          <a:xfrm>
            <a:off x="740160" y="6258600"/>
            <a:ext cx="644148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sng">
                <a:solidFill>
                  <a:srgbClr val="0563c1"/>
                </a:solidFill>
                <a:effectLst/>
                <a:uFillTx/>
                <a:latin typeface="Noto Serif HK"/>
                <a:ea typeface="Noto Serif HK"/>
                <a:hlinkClick r:id="rId4"/>
              </a:rPr>
              <a:t>gemini.google.com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1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447320" y="4204440"/>
            <a:ext cx="527760" cy="52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Text 4"/>
          <p:cNvSpPr/>
          <p:nvPr/>
        </p:nvSpPr>
        <p:spPr>
          <a:xfrm>
            <a:off x="7447320" y="4997520"/>
            <a:ext cx="26431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d3c9c5"/>
                </a:solidFill>
                <a:effectLst/>
                <a:uFillTx/>
                <a:latin typeface="Noto Serif HK Bold"/>
                <a:ea typeface="Noto Serif HK Bold"/>
              </a:rPr>
              <a:t>Gamma App</a:t>
            </a:r>
            <a:endParaRPr b="0" lang="pt-BR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 5"/>
          <p:cNvSpPr/>
          <p:nvPr/>
        </p:nvSpPr>
        <p:spPr>
          <a:xfrm>
            <a:off x="7447320" y="5454720"/>
            <a:ext cx="64414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Plataforma inteligente para criação de apresentações e documentação visual profissional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 6"/>
          <p:cNvSpPr/>
          <p:nvPr/>
        </p:nvSpPr>
        <p:spPr>
          <a:xfrm>
            <a:off x="7447320" y="6258600"/>
            <a:ext cx="644148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sng">
                <a:solidFill>
                  <a:srgbClr val="0563c1"/>
                </a:solidFill>
                <a:effectLst/>
                <a:uFillTx/>
                <a:latin typeface="Noto Serif HK"/>
                <a:ea typeface="Noto Serif HK"/>
                <a:hlinkClick r:id="rId7"/>
              </a:rPr>
              <a:t>gamma.app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 7"/>
          <p:cNvSpPr/>
          <p:nvPr/>
        </p:nvSpPr>
        <p:spPr>
          <a:xfrm>
            <a:off x="1057680" y="7072920"/>
            <a:ext cx="1283148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3c9c5"/>
                </a:solidFill>
                <a:effectLst/>
                <a:uFillTx/>
                <a:latin typeface="Noto Serif HK"/>
                <a:ea typeface="Noto Serif HK"/>
              </a:rPr>
              <a:t>A IA acelera o desenvolvimento e melhora a qualidade da documentação técnica</a:t>
            </a:r>
            <a:endParaRPr b="0" lang="pt-BR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Shape 8"/>
          <p:cNvSpPr/>
          <p:nvPr/>
        </p:nvSpPr>
        <p:spPr>
          <a:xfrm>
            <a:off x="740160" y="6835320"/>
            <a:ext cx="21960" cy="813240"/>
          </a:xfrm>
          <a:prstGeom prst="rect">
            <a:avLst/>
          </a:prstGeom>
          <a:solidFill>
            <a:srgbClr val="e2c2b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8"/>
          <a:stretch/>
        </p:blipFill>
        <p:spPr>
          <a:xfrm>
            <a:off x="12780000" y="7331040"/>
            <a:ext cx="1764000" cy="89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9"/>
          <a:stretch/>
        </p:blipFill>
        <p:spPr>
          <a:xfrm rot="43800">
            <a:off x="12432600" y="2532600"/>
            <a:ext cx="2159280" cy="215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Application>LibreOffice/25.2.7.1$Windows_X86_64 LibreOffice_project/16e8e36d1610f10597ed778c3dcb0a5aa0ed5d6f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2025-11-25T22:40:49Z</dcterms:created>
  <dc:creator/>
  <dc:description/>
  <dc:language>pt-BR</dc:language>
  <cp:lastModifiedBy/>
  <dcterms:modified xsi:type="dcterms:W3CDTF">2025-12-01T21:08:25Z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On-screen Show (16:9)</vt:lpwstr>
  </property>
  <property fmtid="{D5CDD505-2E9C-101B-9397-08002B2CF9AE}" pid="4" name="Slides">
    <vt:i4>11</vt:i4>
  </property>
</Properties>
</file>